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layfair Display" panose="000005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8FFA4B-7149-4A55-9125-E4026384AC7C}" v="3" dt="2025-07-05T05:38:29.1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946" y="-6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rsh balachandar" userId="ea49ef22ad0a50d7" providerId="LiveId" clId="{9B8FFA4B-7149-4A55-9125-E4026384AC7C}"/>
    <pc:docChg chg="undo custSel modSld">
      <pc:chgData name="adarsh balachandar" userId="ea49ef22ad0a50d7" providerId="LiveId" clId="{9B8FFA4B-7149-4A55-9125-E4026384AC7C}" dt="2025-07-05T05:44:49.232" v="156" actId="20577"/>
      <pc:docMkLst>
        <pc:docMk/>
      </pc:docMkLst>
      <pc:sldChg chg="modSp mod">
        <pc:chgData name="adarsh balachandar" userId="ea49ef22ad0a50d7" providerId="LiveId" clId="{9B8FFA4B-7149-4A55-9125-E4026384AC7C}" dt="2025-07-05T05:41:18.633" v="128" actId="14100"/>
        <pc:sldMkLst>
          <pc:docMk/>
          <pc:sldMk cId="0" sldId="257"/>
        </pc:sldMkLst>
        <pc:spChg chg="mod">
          <ac:chgData name="adarsh balachandar" userId="ea49ef22ad0a50d7" providerId="LiveId" clId="{9B8FFA4B-7149-4A55-9125-E4026384AC7C}" dt="2025-07-05T05:41:18.633" v="128" actId="14100"/>
          <ac:spMkLst>
            <pc:docMk/>
            <pc:sldMk cId="0" sldId="257"/>
            <ac:spMk id="100" creationId="{00000000-0000-0000-0000-000000000000}"/>
          </ac:spMkLst>
        </pc:spChg>
      </pc:sldChg>
      <pc:sldChg chg="addSp modSp mod">
        <pc:chgData name="adarsh balachandar" userId="ea49ef22ad0a50d7" providerId="LiveId" clId="{9B8FFA4B-7149-4A55-9125-E4026384AC7C}" dt="2025-07-05T05:44:49.232" v="156" actId="20577"/>
        <pc:sldMkLst>
          <pc:docMk/>
          <pc:sldMk cId="0" sldId="258"/>
        </pc:sldMkLst>
        <pc:spChg chg="mod">
          <ac:chgData name="adarsh balachandar" userId="ea49ef22ad0a50d7" providerId="LiveId" clId="{9B8FFA4B-7149-4A55-9125-E4026384AC7C}" dt="2025-07-05T05:44:41.189" v="153" actId="20577"/>
          <ac:spMkLst>
            <pc:docMk/>
            <pc:sldMk cId="0" sldId="258"/>
            <ac:spMk id="108" creationId="{00000000-0000-0000-0000-000000000000}"/>
          </ac:spMkLst>
        </pc:spChg>
        <pc:spChg chg="mod">
          <ac:chgData name="adarsh balachandar" userId="ea49ef22ad0a50d7" providerId="LiveId" clId="{9B8FFA4B-7149-4A55-9125-E4026384AC7C}" dt="2025-07-05T05:44:49.232" v="156" actId="20577"/>
          <ac:spMkLst>
            <pc:docMk/>
            <pc:sldMk cId="0" sldId="258"/>
            <ac:spMk id="109" creationId="{00000000-0000-0000-0000-000000000000}"/>
          </ac:spMkLst>
        </pc:spChg>
        <pc:picChg chg="add mod">
          <ac:chgData name="adarsh balachandar" userId="ea49ef22ad0a50d7" providerId="LiveId" clId="{9B8FFA4B-7149-4A55-9125-E4026384AC7C}" dt="2025-07-05T05:44:37.540" v="152" actId="1076"/>
          <ac:picMkLst>
            <pc:docMk/>
            <pc:sldMk cId="0" sldId="258"/>
            <ac:picMk id="3" creationId="{45D52566-A6E5-128D-4FD3-D342ACEF9163}"/>
          </ac:picMkLst>
        </pc:picChg>
        <pc:picChg chg="add mod">
          <ac:chgData name="adarsh balachandar" userId="ea49ef22ad0a50d7" providerId="LiveId" clId="{9B8FFA4B-7149-4A55-9125-E4026384AC7C}" dt="2025-07-05T05:44:34.947" v="151" actId="14100"/>
          <ac:picMkLst>
            <pc:docMk/>
            <pc:sldMk cId="0" sldId="258"/>
            <ac:picMk id="5" creationId="{FF10015E-EEBC-38B2-03D1-D75E64F93442}"/>
          </ac:picMkLst>
        </pc:picChg>
      </pc:sldChg>
      <pc:sldChg chg="modSp mod">
        <pc:chgData name="adarsh balachandar" userId="ea49ef22ad0a50d7" providerId="LiveId" clId="{9B8FFA4B-7149-4A55-9125-E4026384AC7C}" dt="2025-07-05T05:40:10.734" v="127" actId="14100"/>
        <pc:sldMkLst>
          <pc:docMk/>
          <pc:sldMk cId="0" sldId="259"/>
        </pc:sldMkLst>
        <pc:picChg chg="mod">
          <ac:chgData name="adarsh balachandar" userId="ea49ef22ad0a50d7" providerId="LiveId" clId="{9B8FFA4B-7149-4A55-9125-E4026384AC7C}" dt="2025-07-05T05:40:10.734" v="127" actId="14100"/>
          <ac:picMkLst>
            <pc:docMk/>
            <pc:sldMk cId="0" sldId="259"/>
            <ac:picMk id="5" creationId="{15353743-5830-89E7-5FE6-BA9107BEA931}"/>
          </ac:picMkLst>
        </pc:picChg>
      </pc:sldChg>
      <pc:sldChg chg="modSp mod">
        <pc:chgData name="adarsh balachandar" userId="ea49ef22ad0a50d7" providerId="LiveId" clId="{9B8FFA4B-7149-4A55-9125-E4026384AC7C}" dt="2025-07-05T05:42:04.636" v="130" actId="14100"/>
        <pc:sldMkLst>
          <pc:docMk/>
          <pc:sldMk cId="0" sldId="260"/>
        </pc:sldMkLst>
        <pc:spChg chg="mod">
          <ac:chgData name="adarsh balachandar" userId="ea49ef22ad0a50d7" providerId="LiveId" clId="{9B8FFA4B-7149-4A55-9125-E4026384AC7C}" dt="2025-07-05T05:36:55.766" v="75" actId="20577"/>
          <ac:spMkLst>
            <pc:docMk/>
            <pc:sldMk cId="0" sldId="260"/>
            <ac:spMk id="125" creationId="{00000000-0000-0000-0000-000000000000}"/>
          </ac:spMkLst>
        </pc:spChg>
        <pc:spChg chg="mod">
          <ac:chgData name="adarsh balachandar" userId="ea49ef22ad0a50d7" providerId="LiveId" clId="{9B8FFA4B-7149-4A55-9125-E4026384AC7C}" dt="2025-07-05T05:42:04.636" v="130" actId="14100"/>
          <ac:spMkLst>
            <pc:docMk/>
            <pc:sldMk cId="0" sldId="260"/>
            <ac:spMk id="126" creationId="{00000000-0000-0000-0000-000000000000}"/>
          </ac:spMkLst>
        </pc:spChg>
      </pc:sldChg>
      <pc:sldChg chg="modSp mod">
        <pc:chgData name="adarsh balachandar" userId="ea49ef22ad0a50d7" providerId="LiveId" clId="{9B8FFA4B-7149-4A55-9125-E4026384AC7C}" dt="2025-07-05T05:42:20.654" v="133" actId="1076"/>
        <pc:sldMkLst>
          <pc:docMk/>
          <pc:sldMk cId="0" sldId="261"/>
        </pc:sldMkLst>
        <pc:spChg chg="mod">
          <ac:chgData name="adarsh balachandar" userId="ea49ef22ad0a50d7" providerId="LiveId" clId="{9B8FFA4B-7149-4A55-9125-E4026384AC7C}" dt="2025-07-05T05:42:20.654" v="133" actId="1076"/>
          <ac:spMkLst>
            <pc:docMk/>
            <pc:sldMk cId="0" sldId="261"/>
            <ac:spMk id="134" creationId="{00000000-0000-0000-0000-000000000000}"/>
          </ac:spMkLst>
        </pc:spChg>
      </pc:sldChg>
      <pc:sldChg chg="modSp mod">
        <pc:chgData name="adarsh balachandar" userId="ea49ef22ad0a50d7" providerId="LiveId" clId="{9B8FFA4B-7149-4A55-9125-E4026384AC7C}" dt="2025-07-05T05:36:40.110" v="69" actId="20577"/>
        <pc:sldMkLst>
          <pc:docMk/>
          <pc:sldMk cId="0" sldId="262"/>
        </pc:sldMkLst>
        <pc:spChg chg="mod">
          <ac:chgData name="adarsh balachandar" userId="ea49ef22ad0a50d7" providerId="LiveId" clId="{9B8FFA4B-7149-4A55-9125-E4026384AC7C}" dt="2025-07-05T05:36:40.110" v="69" actId="20577"/>
          <ac:spMkLst>
            <pc:docMk/>
            <pc:sldMk cId="0" sldId="262"/>
            <ac:spMk id="141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360119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6541941"/>
            <a:ext cx="4538742" cy="119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 dirty="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YeAhML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A30558-9F37-D419-6B64-B95C5E4336D2}"/>
              </a:ext>
            </a:extLst>
          </p:cNvPr>
          <p:cNvSpPr txBox="1"/>
          <p:nvPr/>
        </p:nvSpPr>
        <p:spPr>
          <a:xfrm>
            <a:off x="294968" y="545690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09206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723442"/>
            <a:ext cx="13368960" cy="2145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 dirty="0"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1224115" y="2891962"/>
            <a:ext cx="17832945" cy="7652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solidFill>
                  <a:schemeClr val="bg1"/>
                </a:solidFill>
              </a:rPr>
              <a:t>THEME – AI, LLMs, RAG</a:t>
            </a:r>
          </a:p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2800" dirty="0">
              <a:solidFill>
                <a:schemeClr val="bg1"/>
              </a:solidFill>
            </a:endParaRPr>
          </a:p>
          <a:p>
            <a:pPr lvl="0">
              <a:lnSpc>
                <a:spcPct val="111011"/>
              </a:lnSpc>
            </a:pPr>
            <a:r>
              <a:rPr lang="en-IN" sz="2800" dirty="0">
                <a:solidFill>
                  <a:schemeClr val="bg1"/>
                </a:solidFill>
              </a:rPr>
              <a:t>Any debate, any argument. People make absurd claims. How do you check if they are correct? </a:t>
            </a:r>
            <a:br>
              <a:rPr lang="en-IN" sz="2800" dirty="0">
                <a:solidFill>
                  <a:schemeClr val="bg1"/>
                </a:solidFill>
              </a:rPr>
            </a:br>
            <a:endParaRPr lang="en-IN" sz="2800" dirty="0">
              <a:solidFill>
                <a:schemeClr val="bg1"/>
              </a:solidFill>
            </a:endParaRPr>
          </a:p>
          <a:p>
            <a:pPr marL="571500" lvl="0" indent="-571500">
              <a:lnSpc>
                <a:spcPct val="111011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IN" sz="2800" dirty="0" err="1">
                <a:solidFill>
                  <a:schemeClr val="bg1"/>
                </a:solidFill>
              </a:rPr>
              <a:t>Chatgpt</a:t>
            </a:r>
            <a:r>
              <a:rPr lang="en-IN" sz="2800" dirty="0">
                <a:solidFill>
                  <a:schemeClr val="bg1"/>
                </a:solidFill>
              </a:rPr>
              <a:t>? </a:t>
            </a:r>
          </a:p>
          <a:p>
            <a:pPr lvl="0">
              <a:lnSpc>
                <a:spcPct val="111011"/>
              </a:lnSpc>
            </a:pPr>
            <a:r>
              <a:rPr lang="en-IN" sz="2800" dirty="0">
                <a:solidFill>
                  <a:schemeClr val="bg1"/>
                </a:solidFill>
              </a:rPr>
              <a:t>It gives you answers from any source.</a:t>
            </a:r>
          </a:p>
          <a:p>
            <a:pPr lvl="0">
              <a:lnSpc>
                <a:spcPct val="111011"/>
              </a:lnSpc>
            </a:pPr>
            <a:r>
              <a:rPr lang="en-IN" sz="2800" dirty="0">
                <a:solidFill>
                  <a:schemeClr val="bg1"/>
                </a:solidFill>
              </a:rPr>
              <a:t>It hallucinates over few questions. </a:t>
            </a:r>
          </a:p>
          <a:p>
            <a:pPr marL="457200" lvl="0" indent="-457200">
              <a:lnSpc>
                <a:spcPct val="111011"/>
              </a:lnSpc>
              <a:buFont typeface="Arial" panose="020B0604020202020204" pitchFamily="34" charset="0"/>
              <a:buChar char="•"/>
            </a:pP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Few Google searches? </a:t>
            </a:r>
          </a:p>
          <a:p>
            <a:pPr lvl="0">
              <a:lnSpc>
                <a:spcPct val="111011"/>
              </a:lnSpc>
            </a:pPr>
            <a:r>
              <a:rPr lang="en-IN" sz="2800" dirty="0">
                <a:solidFill>
                  <a:schemeClr val="bg1"/>
                </a:solidFill>
              </a:rPr>
              <a:t>Good luck with it…</a:t>
            </a:r>
          </a:p>
          <a:p>
            <a:pPr lvl="0">
              <a:lnSpc>
                <a:spcPct val="111011"/>
              </a:lnSpc>
            </a:pPr>
            <a:r>
              <a:rPr lang="en-IN" sz="2800" dirty="0">
                <a:solidFill>
                  <a:schemeClr val="bg1"/>
                </a:solidFill>
              </a:rPr>
              <a:t>How accurate will it be, and how long will it take?</a:t>
            </a:r>
          </a:p>
          <a:p>
            <a:pPr lvl="0">
              <a:lnSpc>
                <a:spcPct val="111011"/>
              </a:lnSpc>
            </a:pPr>
            <a:r>
              <a:rPr lang="en-US" sz="2800" dirty="0">
                <a:solidFill>
                  <a:schemeClr val="bg1"/>
                </a:solidFill>
              </a:rPr>
              <a:t>You definitely need something that can...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b="1" dirty="0">
                <a:solidFill>
                  <a:schemeClr val="bg1"/>
                </a:solidFill>
              </a:rPr>
              <a:t>verify with real evidence</a:t>
            </a:r>
            <a:r>
              <a:rPr lang="en-US" sz="2800" dirty="0">
                <a:solidFill>
                  <a:schemeClr val="bg1"/>
                </a:solidFill>
              </a:rPr>
              <a:t>,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and </a:t>
            </a:r>
            <a:r>
              <a:rPr lang="en-US" sz="2800" b="1" dirty="0">
                <a:solidFill>
                  <a:schemeClr val="bg1"/>
                </a:solidFill>
              </a:rPr>
              <a:t>tell you clearly if a claim is legit or not</a:t>
            </a:r>
            <a:r>
              <a:rPr lang="en-US" sz="2800" dirty="0">
                <a:solidFill>
                  <a:schemeClr val="bg1"/>
                </a:solidFill>
              </a:rPr>
              <a:t>— no guessing.</a:t>
            </a:r>
            <a:br>
              <a:rPr lang="en-IN" sz="2800" dirty="0">
                <a:solidFill>
                  <a:schemeClr val="bg1"/>
                </a:solidFill>
              </a:rPr>
            </a:br>
            <a:br>
              <a:rPr lang="en-IN" sz="2800" dirty="0">
                <a:solidFill>
                  <a:schemeClr val="bg1"/>
                </a:solidFill>
              </a:rPr>
            </a:br>
            <a:endParaRPr lang="en-IN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108" name="Google Shape;108;p3"/>
          <p:cNvSpPr txBox="1"/>
          <p:nvPr/>
        </p:nvSpPr>
        <p:spPr>
          <a:xfrm>
            <a:off x="5245510" y="-1284317"/>
            <a:ext cx="13494774" cy="3552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662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662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				</a:t>
            </a:r>
            <a:r>
              <a:rPr lang="en-US" sz="4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Sample UI												(below)</a:t>
            </a:r>
            <a:endParaRPr lang="en-US" sz="4000"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1165501" y="752547"/>
            <a:ext cx="10603712" cy="1781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endParaRPr lang="en-US" sz="3200" dirty="0">
              <a:solidFill>
                <a:schemeClr val="bg1"/>
              </a:solidFill>
            </a:endParaRPr>
          </a:p>
          <a:p>
            <a:pPr lvl="0">
              <a:lnSpc>
                <a:spcPct val="111018"/>
              </a:lnSpc>
            </a:pPr>
            <a:r>
              <a:rPr lang="en-US" sz="3200" dirty="0">
                <a:solidFill>
                  <a:schemeClr val="bg1"/>
                </a:solidFill>
              </a:rPr>
              <a:t>So, we will build exactly that.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A tool that takes </a:t>
            </a:r>
            <a:r>
              <a:rPr lang="en-US" sz="3200" i="1" dirty="0">
                <a:solidFill>
                  <a:schemeClr val="bg1"/>
                </a:solidFill>
              </a:rPr>
              <a:t>any</a:t>
            </a:r>
            <a:r>
              <a:rPr lang="en-US" sz="3200" dirty="0">
                <a:solidFill>
                  <a:schemeClr val="bg1"/>
                </a:solidFill>
              </a:rPr>
              <a:t> claim, looks at actual sources, and tells you: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✅ Is it supported?</a:t>
            </a:r>
          </a:p>
          <a:p>
            <a:r>
              <a:rPr lang="en-US" sz="3200" dirty="0">
                <a:solidFill>
                  <a:schemeClr val="bg1"/>
                </a:solidFill>
              </a:rPr>
              <a:t>❌ Is it false?</a:t>
            </a:r>
          </a:p>
          <a:p>
            <a:r>
              <a:rPr lang="en-US" sz="3200" dirty="0">
                <a:solidFill>
                  <a:schemeClr val="bg1"/>
                </a:solidFill>
              </a:rPr>
              <a:t>Is there not enough evidence?</a:t>
            </a:r>
          </a:p>
          <a:p>
            <a:r>
              <a:rPr lang="en-US" sz="3200" dirty="0">
                <a:solidFill>
                  <a:schemeClr val="bg1"/>
                </a:solidFill>
              </a:rPr>
              <a:t>It breaks it down for you — with a short verdict, an explanation, and the exact lines from the source.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 hallucinations.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No endless Googling.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Just </a:t>
            </a:r>
            <a:r>
              <a:rPr lang="en-US" sz="3200" b="1" dirty="0">
                <a:solidFill>
                  <a:schemeClr val="bg1"/>
                </a:solidFill>
              </a:rPr>
              <a:t>fact-checking, simplified</a:t>
            </a:r>
            <a:r>
              <a:rPr lang="en-US" sz="3200" dirty="0">
                <a:solidFill>
                  <a:schemeClr val="bg1"/>
                </a:solidFill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3200" b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Tech Stack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AI Models</a:t>
            </a:r>
            <a:r>
              <a:rPr lang="en-US" alt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: GPT-4 / </a:t>
            </a:r>
            <a:r>
              <a:rPr lang="en-US" altLang="en-US" sz="3200" dirty="0" err="1">
                <a:solidFill>
                  <a:schemeClr val="bg1"/>
                </a:solidFill>
                <a:latin typeface="Arial" panose="020B0604020202020204" pitchFamily="34" charset="0"/>
              </a:rPr>
              <a:t>LLaMA</a:t>
            </a:r>
            <a:r>
              <a:rPr lang="en-US" alt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 / Mistral (via OpenAI or Hugging Face)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Backend</a:t>
            </a:r>
            <a:r>
              <a:rPr lang="en-US" alt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: Python (</a:t>
            </a:r>
            <a:r>
              <a:rPr lang="en-US" altLang="en-US" sz="3200" dirty="0" err="1">
                <a:solidFill>
                  <a:schemeClr val="bg1"/>
                </a:solidFill>
                <a:latin typeface="Arial" panose="020B0604020202020204" pitchFamily="34" charset="0"/>
              </a:rPr>
              <a:t>FastAPI</a:t>
            </a:r>
            <a:r>
              <a:rPr lang="en-US" alt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/Flask), </a:t>
            </a:r>
            <a:r>
              <a:rPr lang="en-US" altLang="en-US" sz="3200" dirty="0" err="1">
                <a:solidFill>
                  <a:schemeClr val="bg1"/>
                </a:solidFill>
                <a:latin typeface="Arial" panose="020B0604020202020204" pitchFamily="34" charset="0"/>
              </a:rPr>
              <a:t>dotenv</a:t>
            </a:r>
            <a:r>
              <a:rPr lang="en-US" alt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, </a:t>
            </a:r>
            <a:r>
              <a:rPr lang="en-US" altLang="en-US" sz="3200" dirty="0">
                <a:solidFill>
                  <a:schemeClr val="bg1"/>
                </a:solidFill>
                <a:latin typeface="Arial Unicode MS"/>
              </a:rPr>
              <a:t>requests</a:t>
            </a:r>
            <a:endParaRPr lang="en-US" altLang="en-US" sz="3200" dirty="0">
              <a:solidFill>
                <a:schemeClr val="bg1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Frontend</a:t>
            </a:r>
            <a:r>
              <a:rPr lang="en-US" alt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: React + Tailwind (clean UI via v0.dev-like layout)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Infra</a:t>
            </a:r>
            <a:r>
              <a:rPr lang="en-US" alt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: Local/dev mode for now; future-ready for API &amp; web scraping integration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3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52566-A6E5-128D-4FD3-D342ACEF91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49979" y="1462126"/>
            <a:ext cx="6859481" cy="45801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10015E-EEBC-38B2-03D1-D75E64F934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49980" y="6019800"/>
            <a:ext cx="6859481" cy="44588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260432" y="-2063068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353743-5830-89E7-5FE6-BA9107BEA9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707" y="545691"/>
            <a:ext cx="15959115" cy="92619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409986" y="-2188336"/>
            <a:ext cx="9130784" cy="287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662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 Explanation</a:t>
            </a:r>
            <a:endParaRPr dirty="0"/>
          </a:p>
        </p:txBody>
      </p:sp>
      <p:sp>
        <p:nvSpPr>
          <p:cNvPr id="126" name="Google Shape;126;p5"/>
          <p:cNvSpPr txBox="1"/>
          <p:nvPr/>
        </p:nvSpPr>
        <p:spPr>
          <a:xfrm>
            <a:off x="211015" y="-890953"/>
            <a:ext cx="18846046" cy="13434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endParaRPr lang="en-US" sz="2800" b="1" dirty="0">
              <a:solidFill>
                <a:schemeClr val="bg1"/>
              </a:solidFill>
            </a:endParaRP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1. Frontend (UI)</a:t>
            </a:r>
          </a:p>
          <a:p>
            <a:pPr lvl="3"/>
            <a:r>
              <a:rPr lang="en-US" sz="2800" dirty="0">
                <a:solidFill>
                  <a:schemeClr val="bg1"/>
                </a:solidFill>
              </a:rPr>
              <a:t>	A simple web app where users can:</a:t>
            </a:r>
          </a:p>
          <a:p>
            <a:pPr lvl="3"/>
            <a:r>
              <a:rPr lang="en-US" sz="2800" dirty="0">
                <a:solidFill>
                  <a:schemeClr val="bg1"/>
                </a:solidFill>
              </a:rPr>
              <a:t>	Enter a claim.	</a:t>
            </a:r>
          </a:p>
          <a:p>
            <a:pPr lvl="3"/>
            <a:r>
              <a:rPr lang="en-US" sz="2800" dirty="0">
                <a:solidFill>
                  <a:schemeClr val="bg1"/>
                </a:solidFill>
              </a:rPr>
              <a:t>	Optionally paste supporting evidence or choose to let the app find it.</a:t>
            </a:r>
          </a:p>
          <a:p>
            <a:pPr lvl="3"/>
            <a:r>
              <a:rPr lang="en-US" sz="2800" dirty="0">
                <a:solidFill>
                  <a:schemeClr val="bg1"/>
                </a:solidFill>
              </a:rPr>
              <a:t>	View the result: </a:t>
            </a:r>
            <a:r>
              <a:rPr lang="en-US" sz="2800" b="1" dirty="0">
                <a:solidFill>
                  <a:schemeClr val="bg1"/>
                </a:solidFill>
              </a:rPr>
              <a:t>verdict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b="1" dirty="0">
                <a:solidFill>
                  <a:schemeClr val="bg1"/>
                </a:solidFill>
              </a:rPr>
              <a:t>explanation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b="1" dirty="0">
                <a:solidFill>
                  <a:schemeClr val="bg1"/>
                </a:solidFill>
              </a:rPr>
              <a:t>source summary</a:t>
            </a:r>
            <a:r>
              <a:rPr lang="en-US" sz="2800" dirty="0">
                <a:solidFill>
                  <a:schemeClr val="bg1"/>
                </a:solidFill>
              </a:rPr>
              <a:t>, and </a:t>
            </a:r>
            <a:r>
              <a:rPr lang="en-US" sz="2800" b="1" dirty="0">
                <a:solidFill>
                  <a:schemeClr val="bg1"/>
                </a:solidFill>
              </a:rPr>
              <a:t>claim check score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2. Backend (API Server)</a:t>
            </a:r>
          </a:p>
          <a:p>
            <a:r>
              <a:rPr lang="en-US" sz="2800" dirty="0">
                <a:solidFill>
                  <a:schemeClr val="bg1"/>
                </a:solidFill>
              </a:rPr>
              <a:t>	The central controller of the system.</a:t>
            </a:r>
          </a:p>
          <a:p>
            <a:r>
              <a:rPr lang="en-US" sz="2800" dirty="0">
                <a:solidFill>
                  <a:schemeClr val="bg1"/>
                </a:solidFill>
              </a:rPr>
              <a:t>	Accepts claims from the frontend and manages the flow of data.</a:t>
            </a:r>
          </a:p>
          <a:p>
            <a:r>
              <a:rPr lang="en-US" sz="2800" dirty="0">
                <a:solidFill>
                  <a:schemeClr val="bg1"/>
                </a:solidFill>
              </a:rPr>
              <a:t>	Prepares prompts for the LLM, sends them out, and receives structured responses.</a:t>
            </a:r>
          </a:p>
          <a:p>
            <a:r>
              <a:rPr lang="en-US" sz="2800" dirty="0">
                <a:solidFill>
                  <a:schemeClr val="bg1"/>
                </a:solidFill>
              </a:rPr>
              <a:t>	Parses and returns verdicts in a user-friendly format.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3. LLM Service Layer</a:t>
            </a:r>
          </a:p>
          <a:p>
            <a:r>
              <a:rPr lang="en-US" sz="2800" dirty="0">
                <a:solidFill>
                  <a:schemeClr val="bg1"/>
                </a:solidFill>
              </a:rPr>
              <a:t>	Integrates with APIs like </a:t>
            </a:r>
            <a:r>
              <a:rPr lang="en-US" sz="2800" b="1" dirty="0">
                <a:solidFill>
                  <a:schemeClr val="bg1"/>
                </a:solidFill>
              </a:rPr>
              <a:t>Hugging Face Inference</a:t>
            </a:r>
            <a:r>
              <a:rPr lang="en-US" sz="2800" dirty="0">
                <a:solidFill>
                  <a:schemeClr val="bg1"/>
                </a:solidFill>
              </a:rPr>
              <a:t> (e.g., Mistral, </a:t>
            </a:r>
            <a:r>
              <a:rPr lang="en-US" sz="2800" dirty="0" err="1">
                <a:solidFill>
                  <a:schemeClr val="bg1"/>
                </a:solidFill>
              </a:rPr>
              <a:t>LLaMA</a:t>
            </a:r>
            <a:r>
              <a:rPr lang="en-US" sz="2800" dirty="0">
                <a:solidFill>
                  <a:schemeClr val="bg1"/>
                </a:solidFill>
              </a:rPr>
              <a:t>).</a:t>
            </a:r>
          </a:p>
          <a:p>
            <a:r>
              <a:rPr lang="en-US" sz="2800" dirty="0">
                <a:solidFill>
                  <a:schemeClr val="bg1"/>
                </a:solidFill>
              </a:rPr>
              <a:t>	Sends a prompt containing the </a:t>
            </a:r>
            <a:r>
              <a:rPr lang="en-US" sz="2800" b="1" dirty="0">
                <a:solidFill>
                  <a:schemeClr val="bg1"/>
                </a:solidFill>
              </a:rPr>
              <a:t>claim and evidence</a:t>
            </a:r>
            <a:r>
              <a:rPr lang="en-US" sz="2800" dirty="0">
                <a:solidFill>
                  <a:schemeClr val="bg1"/>
                </a:solidFill>
              </a:rPr>
              <a:t> to the model.</a:t>
            </a:r>
          </a:p>
          <a:p>
            <a:r>
              <a:rPr lang="en-US" sz="2800" dirty="0">
                <a:solidFill>
                  <a:schemeClr val="bg1"/>
                </a:solidFill>
              </a:rPr>
              <a:t>	The model replies in structured JSON: verdict + reasoning.</a:t>
            </a:r>
          </a:p>
          <a:p>
            <a:r>
              <a:rPr lang="en-US" sz="2800" dirty="0">
                <a:solidFill>
                  <a:schemeClr val="bg1"/>
                </a:solidFill>
              </a:rPr>
              <a:t>	Ensures hallucination is minimized by tightly controlling prompt design and evidence flow.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4. Evidence Retriever (Optional Advanced)</a:t>
            </a:r>
          </a:p>
          <a:p>
            <a:r>
              <a:rPr lang="en-US" sz="2800" dirty="0">
                <a:solidFill>
                  <a:schemeClr val="bg1"/>
                </a:solidFill>
              </a:rPr>
              <a:t>	If no evidence is given by the user, this module: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	Searches the web using APIs like </a:t>
            </a:r>
            <a:r>
              <a:rPr lang="en-US" sz="2800" b="1" dirty="0" err="1">
                <a:solidFill>
                  <a:schemeClr val="bg1"/>
                </a:solidFill>
              </a:rPr>
              <a:t>Serper.dev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b="1" dirty="0">
                <a:solidFill>
                  <a:schemeClr val="bg1"/>
                </a:solidFill>
              </a:rPr>
              <a:t>Bing Web Search</a:t>
            </a:r>
            <a:r>
              <a:rPr lang="en-US" sz="2800" dirty="0">
                <a:solidFill>
                  <a:schemeClr val="bg1"/>
                </a:solidFill>
              </a:rPr>
              <a:t>, or custom scrapers.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	Extracts snippets or articles relevant to the claim.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	Feeds this into the LLM to back up or refute the claim.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5. Database (Optional)</a:t>
            </a:r>
          </a:p>
          <a:p>
            <a:r>
              <a:rPr lang="en-US" sz="2800" dirty="0">
                <a:solidFill>
                  <a:schemeClr val="bg1"/>
                </a:solidFill>
              </a:rPr>
              <a:t>	Stores: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	Claims and results (for caching, so the same claim doesn't hit the LLM again).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	User queries (for analytics).</a:t>
            </a:r>
          </a:p>
          <a:p>
            <a:r>
              <a:rPr lang="en-US" sz="2800" dirty="0">
                <a:solidFill>
                  <a:schemeClr val="bg1"/>
                </a:solidFill>
              </a:rPr>
              <a:t>	Enables usage metrics and future dashboards.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6. Environment</a:t>
            </a:r>
          </a:p>
          <a:p>
            <a:r>
              <a:rPr lang="en-US" sz="2800" dirty="0">
                <a:solidFill>
                  <a:schemeClr val="bg1"/>
                </a:solidFill>
              </a:rPr>
              <a:t>	LLM calls use </a:t>
            </a:r>
            <a:r>
              <a:rPr lang="en-US" sz="2800" b="1" dirty="0">
                <a:solidFill>
                  <a:schemeClr val="bg1"/>
                </a:solidFill>
              </a:rPr>
              <a:t>Hugging Face's hosted inference API</a:t>
            </a:r>
            <a:r>
              <a:rPr lang="en-US" sz="2800" dirty="0">
                <a:solidFill>
                  <a:schemeClr val="bg1"/>
                </a:solidFill>
              </a:rPr>
              <a:t> (or similar endpoints).</a:t>
            </a:r>
          </a:p>
          <a:p>
            <a:r>
              <a:rPr lang="en-US" sz="2800" dirty="0">
                <a:solidFill>
                  <a:schemeClr val="bg1"/>
                </a:solidFill>
              </a:rPr>
              <a:t>	Backend runs locally, or in cloud (like Render, </a:t>
            </a:r>
            <a:r>
              <a:rPr lang="en-US" sz="2800" dirty="0" err="1">
                <a:solidFill>
                  <a:schemeClr val="bg1"/>
                </a:solidFill>
              </a:rPr>
              <a:t>Vercel</a:t>
            </a:r>
            <a:r>
              <a:rPr lang="en-US" sz="2800" dirty="0">
                <a:solidFill>
                  <a:schemeClr val="bg1"/>
                </a:solidFill>
              </a:rPr>
              <a:t>, etc.).</a:t>
            </a:r>
          </a:p>
          <a:p>
            <a:r>
              <a:rPr lang="en-US" sz="2800" dirty="0">
                <a:solidFill>
                  <a:schemeClr val="bg1"/>
                </a:solidFill>
              </a:rPr>
              <a:t>	Scalable and modular—each part can be swapped based on usage, budget, or upgrades.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1992923" y="-1632379"/>
            <a:ext cx="17216538" cy="12907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FEATURES AND NOVELTY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1.  Natural Language Claim Verification</a:t>
            </a:r>
          </a:p>
          <a:p>
            <a:r>
              <a:rPr lang="en-US" sz="2800" dirty="0">
                <a:solidFill>
                  <a:schemeClr val="bg1"/>
                </a:solidFill>
              </a:rPr>
              <a:t>Users can input </a:t>
            </a:r>
            <a:r>
              <a:rPr lang="en-US" sz="2800" b="1" dirty="0">
                <a:solidFill>
                  <a:schemeClr val="bg1"/>
                </a:solidFill>
              </a:rPr>
              <a:t>any statement or argument</a:t>
            </a:r>
            <a:r>
              <a:rPr lang="en-US" sz="2800" dirty="0">
                <a:solidFill>
                  <a:schemeClr val="bg1"/>
                </a:solidFill>
              </a:rPr>
              <a:t>, and the system returns a </a:t>
            </a:r>
            <a:r>
              <a:rPr lang="en-US" sz="2800" b="1" dirty="0">
                <a:solidFill>
                  <a:schemeClr val="bg1"/>
                </a:solidFill>
              </a:rPr>
              <a:t>structured verdict</a:t>
            </a:r>
            <a:r>
              <a:rPr lang="en-US" sz="2800" dirty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✅ </a:t>
            </a:r>
            <a:r>
              <a:rPr lang="en-US" sz="2800" b="1" dirty="0">
                <a:solidFill>
                  <a:schemeClr val="bg1"/>
                </a:solidFill>
              </a:rPr>
              <a:t>Supported</a:t>
            </a:r>
            <a:endParaRPr lang="en-US" sz="2800" dirty="0">
              <a:solidFill>
                <a:schemeClr val="bg1"/>
              </a:solidFill>
            </a:endParaRP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❌ </a:t>
            </a:r>
            <a:r>
              <a:rPr lang="en-US" sz="2800" b="1" dirty="0">
                <a:solidFill>
                  <a:schemeClr val="bg1"/>
                </a:solidFill>
              </a:rPr>
              <a:t>Refuted</a:t>
            </a:r>
            <a:endParaRPr lang="en-US" sz="2800" dirty="0">
              <a:solidFill>
                <a:schemeClr val="bg1"/>
              </a:solidFill>
            </a:endParaRP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⚪ </a:t>
            </a:r>
            <a:r>
              <a:rPr lang="en-US" sz="2800" b="1" dirty="0">
                <a:solidFill>
                  <a:schemeClr val="bg1"/>
                </a:solidFill>
              </a:rPr>
              <a:t>Neutral</a:t>
            </a:r>
            <a:endParaRPr lang="en-US" sz="2800" dirty="0">
              <a:solidFill>
                <a:schemeClr val="bg1"/>
              </a:solidFill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L. LLM-Powered Verdicts in JSON Format</a:t>
            </a:r>
          </a:p>
          <a:p>
            <a:r>
              <a:rPr lang="en-US" sz="2800" dirty="0">
                <a:solidFill>
                  <a:schemeClr val="bg1"/>
                </a:solidFill>
              </a:rPr>
              <a:t>Ensures </a:t>
            </a:r>
            <a:r>
              <a:rPr lang="en-US" sz="2800" b="1" dirty="0">
                <a:solidFill>
                  <a:schemeClr val="bg1"/>
                </a:solidFill>
              </a:rPr>
              <a:t>machine-readability</a:t>
            </a:r>
            <a:r>
              <a:rPr lang="en-US" sz="2800" dirty="0">
                <a:solidFill>
                  <a:schemeClr val="bg1"/>
                </a:solidFill>
              </a:rPr>
              <a:t> and </a:t>
            </a:r>
            <a:r>
              <a:rPr lang="en-US" sz="2800" b="1" dirty="0">
                <a:solidFill>
                  <a:schemeClr val="bg1"/>
                </a:solidFill>
              </a:rPr>
              <a:t>clean integration</a:t>
            </a:r>
            <a:r>
              <a:rPr lang="en-US" sz="2800" dirty="0">
                <a:solidFill>
                  <a:schemeClr val="bg1"/>
                </a:solidFill>
              </a:rPr>
              <a:t> into dashboards or pipelines.</a:t>
            </a:r>
          </a:p>
          <a:p>
            <a:r>
              <a:rPr lang="en-US" sz="2800" dirty="0">
                <a:solidFill>
                  <a:schemeClr val="bg1"/>
                </a:solidFill>
              </a:rPr>
              <a:t>Each response includes: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A verdict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A concise explanation</a:t>
            </a: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Extracted text from source</a:t>
            </a:r>
          </a:p>
          <a:p>
            <a:pPr lvl="1"/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3. Claim Check Score </a:t>
            </a:r>
          </a:p>
          <a:p>
            <a:r>
              <a:rPr lang="en-US" sz="2800" dirty="0">
                <a:solidFill>
                  <a:schemeClr val="bg1"/>
                </a:solidFill>
              </a:rPr>
              <a:t>Adds a </a:t>
            </a:r>
            <a:r>
              <a:rPr lang="en-US" sz="2800" b="1" dirty="0">
                <a:solidFill>
                  <a:schemeClr val="bg1"/>
                </a:solidFill>
              </a:rPr>
              <a:t>confidence score</a:t>
            </a:r>
            <a:r>
              <a:rPr lang="en-US" sz="2800" dirty="0">
                <a:solidFill>
                  <a:schemeClr val="bg1"/>
                </a:solidFill>
              </a:rPr>
              <a:t> based on model agreement and evidence strength.</a:t>
            </a:r>
          </a:p>
          <a:p>
            <a:r>
              <a:rPr lang="en-US" sz="2800" dirty="0">
                <a:solidFill>
                  <a:schemeClr val="bg1"/>
                </a:solidFill>
              </a:rPr>
              <a:t>Useful for ranking multiple claims or filtering vague ones.</a:t>
            </a:r>
          </a:p>
          <a:p>
            <a:pPr lvl="1"/>
            <a:endParaRPr lang="en-US" sz="2800" dirty="0">
              <a:solidFill>
                <a:schemeClr val="bg1"/>
              </a:solidFill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98584" y="-2004780"/>
            <a:ext cx="16998461" cy="11356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🔸 Dependency on LLM Accuracy</a:t>
            </a:r>
          </a:p>
          <a:p>
            <a:r>
              <a:rPr lang="en-US" sz="2800" dirty="0">
                <a:solidFill>
                  <a:schemeClr val="bg1"/>
                </a:solidFill>
              </a:rPr>
              <a:t>While large language models are powerful, they are not infallible.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Even with evidence, models may occasionally misinterpret context or provide oversimplified explanations.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🔸 Quality of Evidence Matters</a:t>
            </a:r>
          </a:p>
          <a:p>
            <a:r>
              <a:rPr lang="en-US" sz="2800" dirty="0">
                <a:solidFill>
                  <a:schemeClr val="bg1"/>
                </a:solidFill>
              </a:rPr>
              <a:t>The system is only as good as the evidence it uses.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If irrelevant, biased, or poor-quality sources are used, the verdict can be misleading.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Auto-sourced evidence (via search APIs) might miss nuance or return unreliable data.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🔸 Access Restrictions to Certain Models</a:t>
            </a:r>
          </a:p>
          <a:p>
            <a:r>
              <a:rPr lang="en-US" sz="2800" dirty="0">
                <a:solidFill>
                  <a:schemeClr val="bg1"/>
                </a:solidFill>
              </a:rPr>
              <a:t>Models like GPT-4, Claude, or </a:t>
            </a:r>
            <a:r>
              <a:rPr lang="en-US" sz="2800" dirty="0" err="1">
                <a:solidFill>
                  <a:schemeClr val="bg1"/>
                </a:solidFill>
              </a:rPr>
              <a:t>LLaMA</a:t>
            </a:r>
            <a:r>
              <a:rPr lang="en-US" sz="2800" dirty="0">
                <a:solidFill>
                  <a:schemeClr val="bg1"/>
                </a:solidFill>
              </a:rPr>
              <a:t> may have usage restrictions, requiring:</a:t>
            </a:r>
          </a:p>
          <a:p>
            <a:r>
              <a:rPr lang="en-US" sz="2800" dirty="0">
                <a:solidFill>
                  <a:schemeClr val="bg1"/>
                </a:solidFill>
              </a:rPr>
              <a:t>API keys</a:t>
            </a:r>
          </a:p>
          <a:p>
            <a:r>
              <a:rPr lang="en-US" sz="2800" dirty="0">
                <a:solidFill>
                  <a:schemeClr val="bg1"/>
                </a:solidFill>
              </a:rPr>
              <a:t>Organization verification</a:t>
            </a:r>
          </a:p>
          <a:p>
            <a:r>
              <a:rPr lang="en-US" sz="2800" dirty="0">
                <a:solidFill>
                  <a:schemeClr val="bg1"/>
                </a:solidFill>
              </a:rPr>
              <a:t>Deployment on high-end hardware (for local LLMs)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6" y="181375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YeAhML</a:t>
            </a:r>
            <a:endParaRPr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3131159" y="3021928"/>
            <a:ext cx="12499499" cy="312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Adars Balachandar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9360249476</a:t>
            </a:r>
            <a:endParaRPr lang="en-US" sz="4220" b="1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Rohaan SS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9043096946</a:t>
            </a:r>
            <a:endParaRPr lang="en-US" sz="4220" b="1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816</Words>
  <Application>Microsoft Office PowerPoint</Application>
  <PresentationFormat>Custom</PresentationFormat>
  <Paragraphs>126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 Unicode MS</vt:lpstr>
      <vt:lpstr>Arial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adarsh balachandar</cp:lastModifiedBy>
  <cp:revision>1</cp:revision>
  <dcterms:created xsi:type="dcterms:W3CDTF">2006-08-16T00:00:00Z</dcterms:created>
  <dcterms:modified xsi:type="dcterms:W3CDTF">2025-07-05T05:44:52Z</dcterms:modified>
</cp:coreProperties>
</file>